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75"/>
    <p:sldId id="257" r:id="rId76"/>
    <p:sldId id="258" r:id="rId77"/>
    <p:sldId id="259" r:id="rId78"/>
    <p:sldId id="260" r:id="rId79"/>
    <p:sldId id="261" r:id="rId80"/>
    <p:sldId id="262" r:id="rId81"/>
    <p:sldId id="263" r:id="rId82"/>
    <p:sldId id="264" r:id="rId83"/>
    <p:sldId id="265" r:id="rId84"/>
    <p:sldId id="266" r:id="rId85"/>
    <p:sldId id="267" r:id="rId86"/>
    <p:sldId id="268" r:id="rId87"/>
  </p:sldIdLst>
  <p:sldSz cx="18288000" cy="10287000"/>
  <p:notesSz cx="6858000" cy="9144000"/>
  <p:embeddedFontLst>
    <p:embeddedFont>
      <p:font typeface="Tenor Sans" charset="1" panose="020000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DM Sans" charset="1" panose="00000000000000000000"/>
      <p:regular r:id="rId11"/>
    </p:embeddedFont>
    <p:embeddedFont>
      <p:font typeface="DM Sans Bold" charset="1" panose="00000000000000000000"/>
      <p:regular r:id="rId12"/>
    </p:embeddedFont>
    <p:embeddedFont>
      <p:font typeface="DM Sans Italics" charset="1" panose="00000000000000000000"/>
      <p:regular r:id="rId13"/>
    </p:embeddedFont>
    <p:embeddedFont>
      <p:font typeface="DM Sans Bold Italics" charset="1" panose="00000000000000000000"/>
      <p:regular r:id="rId14"/>
    </p:embeddedFont>
    <p:embeddedFont>
      <p:font typeface="Agrandir Wide" charset="1" panose="00000505000000000000"/>
      <p:regular r:id="rId15"/>
    </p:embeddedFont>
    <p:embeddedFont>
      <p:font typeface="Agrandir Wide Bold" charset="1" panose="00000805000000000000"/>
      <p:regular r:id="rId16"/>
    </p:embeddedFont>
    <p:embeddedFont>
      <p:font typeface="Agrandir Wide Italics" charset="1" panose="00000505000000000000"/>
      <p:regular r:id="rId17"/>
    </p:embeddedFont>
    <p:embeddedFont>
      <p:font typeface="Agrandir Wide Bold Italics" charset="1" panose="00000805000000000000"/>
      <p:regular r:id="rId18"/>
    </p:embeddedFont>
    <p:embeddedFont>
      <p:font typeface="Agrandir Wide Thin" charset="1" panose="00000205000000000000"/>
      <p:regular r:id="rId19"/>
    </p:embeddedFont>
    <p:embeddedFont>
      <p:font typeface="Agrandir Wide Thin Italics" charset="1" panose="00000205000000000000"/>
      <p:regular r:id="rId20"/>
    </p:embeddedFont>
    <p:embeddedFont>
      <p:font typeface="Agrandir Wide Medium" charset="1" panose="00000605000000000000"/>
      <p:regular r:id="rId21"/>
    </p:embeddedFont>
    <p:embeddedFont>
      <p:font typeface="Agrandir Wide Medium Italics" charset="1" panose="00000605000000000000"/>
      <p:regular r:id="rId22"/>
    </p:embeddedFont>
    <p:embeddedFont>
      <p:font typeface="Agrandir Wide Ultra-Bold" charset="1" panose="00000905000000000000"/>
      <p:regular r:id="rId23"/>
    </p:embeddedFont>
    <p:embeddedFont>
      <p:font typeface="Agrandir Wide Ultra-Bold Italics" charset="1" panose="00000905000000000000"/>
      <p:regular r:id="rId24"/>
    </p:embeddedFont>
    <p:embeddedFont>
      <p:font typeface="Agrandir Wide Heavy" charset="1" panose="00000A05000000000000"/>
      <p:regular r:id="rId25"/>
    </p:embeddedFont>
    <p:embeddedFont>
      <p:font typeface="Agrandir Wide Heavy Italics" charset="1" panose="00000A05000000000000"/>
      <p:regular r:id="rId26"/>
    </p:embeddedFont>
    <p:embeddedFont>
      <p:font typeface="Public Sans" charset="1" panose="00000000000000000000"/>
      <p:regular r:id="rId27"/>
    </p:embeddedFont>
    <p:embeddedFont>
      <p:font typeface="Public Sans Bold" charset="1" panose="00000000000000000000"/>
      <p:regular r:id="rId28"/>
    </p:embeddedFont>
    <p:embeddedFont>
      <p:font typeface="Public Sans Italics" charset="1" panose="00000000000000000000"/>
      <p:regular r:id="rId29"/>
    </p:embeddedFont>
    <p:embeddedFont>
      <p:font typeface="Public Sans Bold Italics" charset="1" panose="00000000000000000000"/>
      <p:regular r:id="rId30"/>
    </p:embeddedFont>
    <p:embeddedFont>
      <p:font typeface="Public Sans Thin" charset="1" panose="00000000000000000000"/>
      <p:regular r:id="rId31"/>
    </p:embeddedFont>
    <p:embeddedFont>
      <p:font typeface="Public Sans Thin Italics" charset="1" panose="00000000000000000000"/>
      <p:regular r:id="rId32"/>
    </p:embeddedFont>
    <p:embeddedFont>
      <p:font typeface="Public Sans Medium" charset="1" panose="00000000000000000000"/>
      <p:regular r:id="rId33"/>
    </p:embeddedFont>
    <p:embeddedFont>
      <p:font typeface="Public Sans Medium Italics" charset="1" panose="00000000000000000000"/>
      <p:regular r:id="rId34"/>
    </p:embeddedFont>
    <p:embeddedFont>
      <p:font typeface="Public Sans Heavy" charset="1" panose="00000000000000000000"/>
      <p:regular r:id="rId35"/>
    </p:embeddedFont>
    <p:embeddedFont>
      <p:font typeface="Public Sans Heavy Italics" charset="1" panose="00000000000000000000"/>
      <p:regular r:id="rId36"/>
    </p:embeddedFont>
    <p:embeddedFont>
      <p:font typeface="Canva Sans" charset="1" panose="020B0503030501040103"/>
      <p:regular r:id="rId37"/>
    </p:embeddedFont>
    <p:embeddedFont>
      <p:font typeface="Canva Sans Bold" charset="1" panose="020B0803030501040103"/>
      <p:regular r:id="rId38"/>
    </p:embeddedFont>
    <p:embeddedFont>
      <p:font typeface="Canva Sans Italics" charset="1" panose="020B0503030501040103"/>
      <p:regular r:id="rId39"/>
    </p:embeddedFont>
    <p:embeddedFont>
      <p:font typeface="Canva Sans Bold Italics" charset="1" panose="020B0803030501040103"/>
      <p:regular r:id="rId40"/>
    </p:embeddedFont>
    <p:embeddedFont>
      <p:font typeface="Canva Sans Medium" charset="1" panose="020B0603030501040103"/>
      <p:regular r:id="rId41"/>
    </p:embeddedFont>
    <p:embeddedFont>
      <p:font typeface="Canva Sans Medium Italics" charset="1" panose="020B0603030501040103"/>
      <p:regular r:id="rId42"/>
    </p:embeddedFont>
    <p:embeddedFont>
      <p:font typeface="Clear Sans" charset="1" panose="020B0503030202020304"/>
      <p:regular r:id="rId43"/>
    </p:embeddedFont>
    <p:embeddedFont>
      <p:font typeface="Clear Sans Bold" charset="1" panose="020B0803030202020304"/>
      <p:regular r:id="rId44"/>
    </p:embeddedFont>
    <p:embeddedFont>
      <p:font typeface="Clear Sans Italics" charset="1" panose="020B0503030202090304"/>
      <p:regular r:id="rId45"/>
    </p:embeddedFont>
    <p:embeddedFont>
      <p:font typeface="Clear Sans Bold Italics" charset="1" panose="020B0803030202090304"/>
      <p:regular r:id="rId46"/>
    </p:embeddedFont>
    <p:embeddedFont>
      <p:font typeface="Clear Sans Thin" charset="1" panose="020B0203030202020304"/>
      <p:regular r:id="rId47"/>
    </p:embeddedFont>
    <p:embeddedFont>
      <p:font typeface="Clear Sans Light" charset="1" panose="020B0303030202020304"/>
      <p:regular r:id="rId48"/>
    </p:embeddedFont>
    <p:embeddedFont>
      <p:font typeface="Clear Sans Medium" charset="1" panose="020B0603030202020304"/>
      <p:regular r:id="rId49"/>
    </p:embeddedFont>
    <p:embeddedFont>
      <p:font typeface="Clear Sans Medium Italics" charset="1" panose="020B0603030202090304"/>
      <p:regular r:id="rId50"/>
    </p:embeddedFont>
    <p:embeddedFont>
      <p:font typeface="Now" charset="1" panose="00000500000000000000"/>
      <p:regular r:id="rId51"/>
    </p:embeddedFont>
    <p:embeddedFont>
      <p:font typeface="Now Bold" charset="1" panose="00000800000000000000"/>
      <p:regular r:id="rId52"/>
    </p:embeddedFont>
    <p:embeddedFont>
      <p:font typeface="Now Thin" charset="1" panose="00000300000000000000"/>
      <p:regular r:id="rId53"/>
    </p:embeddedFont>
    <p:embeddedFont>
      <p:font typeface="Now Light" charset="1" panose="00000400000000000000"/>
      <p:regular r:id="rId54"/>
    </p:embeddedFont>
    <p:embeddedFont>
      <p:font typeface="Now Medium" charset="1" panose="00000600000000000000"/>
      <p:regular r:id="rId55"/>
    </p:embeddedFont>
    <p:embeddedFont>
      <p:font typeface="Now Heavy" charset="1" panose="00000A00000000000000"/>
      <p:regular r:id="rId56"/>
    </p:embeddedFont>
    <p:embeddedFont>
      <p:font typeface="HK Grotesk" charset="1" panose="00000500000000000000"/>
      <p:regular r:id="rId57"/>
    </p:embeddedFont>
    <p:embeddedFont>
      <p:font typeface="HK Grotesk Bold" charset="1" panose="00000800000000000000"/>
      <p:regular r:id="rId58"/>
    </p:embeddedFont>
    <p:embeddedFont>
      <p:font typeface="HK Grotesk Italics" charset="1" panose="00000500000000000000"/>
      <p:regular r:id="rId59"/>
    </p:embeddedFont>
    <p:embeddedFont>
      <p:font typeface="HK Grotesk Bold Italics" charset="1" panose="00000800000000000000"/>
      <p:regular r:id="rId60"/>
    </p:embeddedFont>
    <p:embeddedFont>
      <p:font typeface="HK Grotesk Light" charset="1" panose="00000400000000000000"/>
      <p:regular r:id="rId61"/>
    </p:embeddedFont>
    <p:embeddedFont>
      <p:font typeface="HK Grotesk Light Italics" charset="1" panose="00000400000000000000"/>
      <p:regular r:id="rId62"/>
    </p:embeddedFont>
    <p:embeddedFont>
      <p:font typeface="HK Grotesk Medium" charset="1" panose="00000600000000000000"/>
      <p:regular r:id="rId63"/>
    </p:embeddedFont>
    <p:embeddedFont>
      <p:font typeface="HK Grotesk Medium Italics" charset="1" panose="00000600000000000000"/>
      <p:regular r:id="rId64"/>
    </p:embeddedFont>
    <p:embeddedFont>
      <p:font typeface="HK Grotesk Semi-Bold" charset="1" panose="00000700000000000000"/>
      <p:regular r:id="rId65"/>
    </p:embeddedFont>
    <p:embeddedFont>
      <p:font typeface="HK Grotesk Semi-Bold Italics" charset="1" panose="00000700000000000000"/>
      <p:regular r:id="rId66"/>
    </p:embeddedFont>
    <p:embeddedFont>
      <p:font typeface="Open Sans" charset="1" panose="020B0606030504020204"/>
      <p:regular r:id="rId67"/>
    </p:embeddedFont>
    <p:embeddedFont>
      <p:font typeface="Open Sans Bold" charset="1" panose="020B0806030504020204"/>
      <p:regular r:id="rId68"/>
    </p:embeddedFont>
    <p:embeddedFont>
      <p:font typeface="Open Sans Italics" charset="1" panose="020B0606030504020204"/>
      <p:regular r:id="rId69"/>
    </p:embeddedFont>
    <p:embeddedFont>
      <p:font typeface="Open Sans Bold Italics" charset="1" panose="020B0806030504020204"/>
      <p:regular r:id="rId70"/>
    </p:embeddedFont>
    <p:embeddedFont>
      <p:font typeface="Open Sans Light" charset="1" panose="020B0306030504020204"/>
      <p:regular r:id="rId71"/>
    </p:embeddedFont>
    <p:embeddedFont>
      <p:font typeface="Open Sans Light Italics" charset="1" panose="020B0306030504020204"/>
      <p:regular r:id="rId72"/>
    </p:embeddedFont>
    <p:embeddedFont>
      <p:font typeface="Open Sans Ultra-Bold" charset="1" panose="00000000000000000000"/>
      <p:regular r:id="rId73"/>
    </p:embeddedFont>
    <p:embeddedFont>
      <p:font typeface="Open Sans Ultra-Bold Italics" charset="1" panose="00000000000000000000"/>
      <p:regular r:id="rId7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fonts/font55.fntdata" Type="http://schemas.openxmlformats.org/officeDocument/2006/relationships/font"/><Relationship Id="rId56" Target="fonts/font56.fntdata" Type="http://schemas.openxmlformats.org/officeDocument/2006/relationships/font"/><Relationship Id="rId57" Target="fonts/font57.fntdata" Type="http://schemas.openxmlformats.org/officeDocument/2006/relationships/font"/><Relationship Id="rId58" Target="fonts/font58.fntdata" Type="http://schemas.openxmlformats.org/officeDocument/2006/relationships/font"/><Relationship Id="rId59" Target="fonts/font59.fntdata" Type="http://schemas.openxmlformats.org/officeDocument/2006/relationships/font"/><Relationship Id="rId6" Target="fonts/font6.fntdata" Type="http://schemas.openxmlformats.org/officeDocument/2006/relationships/font"/><Relationship Id="rId60" Target="fonts/font60.fntdata" Type="http://schemas.openxmlformats.org/officeDocument/2006/relationships/font"/><Relationship Id="rId61" Target="fonts/font61.fntdata" Type="http://schemas.openxmlformats.org/officeDocument/2006/relationships/font"/><Relationship Id="rId62" Target="fonts/font62.fntdata" Type="http://schemas.openxmlformats.org/officeDocument/2006/relationships/font"/><Relationship Id="rId63" Target="fonts/font63.fntdata" Type="http://schemas.openxmlformats.org/officeDocument/2006/relationships/font"/><Relationship Id="rId64" Target="fonts/font64.fntdata" Type="http://schemas.openxmlformats.org/officeDocument/2006/relationships/font"/><Relationship Id="rId65" Target="fonts/font65.fntdata" Type="http://schemas.openxmlformats.org/officeDocument/2006/relationships/font"/><Relationship Id="rId66" Target="fonts/font66.fntdata" Type="http://schemas.openxmlformats.org/officeDocument/2006/relationships/font"/><Relationship Id="rId67" Target="fonts/font67.fntdata" Type="http://schemas.openxmlformats.org/officeDocument/2006/relationships/font"/><Relationship Id="rId68" Target="fonts/font68.fntdata" Type="http://schemas.openxmlformats.org/officeDocument/2006/relationships/font"/><Relationship Id="rId69" Target="fonts/font69.fntdata" Type="http://schemas.openxmlformats.org/officeDocument/2006/relationships/font"/><Relationship Id="rId7" Target="fonts/font7.fntdata" Type="http://schemas.openxmlformats.org/officeDocument/2006/relationships/font"/><Relationship Id="rId70" Target="fonts/font70.fntdata" Type="http://schemas.openxmlformats.org/officeDocument/2006/relationships/font"/><Relationship Id="rId71" Target="fonts/font71.fntdata" Type="http://schemas.openxmlformats.org/officeDocument/2006/relationships/font"/><Relationship Id="rId72" Target="fonts/font72.fntdata" Type="http://schemas.openxmlformats.org/officeDocument/2006/relationships/font"/><Relationship Id="rId73" Target="fonts/font73.fntdata" Type="http://schemas.openxmlformats.org/officeDocument/2006/relationships/font"/><Relationship Id="rId74" Target="fonts/font74.fntdata" Type="http://schemas.openxmlformats.org/officeDocument/2006/relationships/font"/><Relationship Id="rId75" Target="slides/slide1.xml" Type="http://schemas.openxmlformats.org/officeDocument/2006/relationships/slide"/><Relationship Id="rId76" Target="slides/slide2.xml" Type="http://schemas.openxmlformats.org/officeDocument/2006/relationships/slide"/><Relationship Id="rId77" Target="slides/slide3.xml" Type="http://schemas.openxmlformats.org/officeDocument/2006/relationships/slide"/><Relationship Id="rId78" Target="slides/slide4.xml" Type="http://schemas.openxmlformats.org/officeDocument/2006/relationships/slide"/><Relationship Id="rId79" Target="slides/slide5.xml" Type="http://schemas.openxmlformats.org/officeDocument/2006/relationships/slide"/><Relationship Id="rId8" Target="fonts/font8.fntdata" Type="http://schemas.openxmlformats.org/officeDocument/2006/relationships/font"/><Relationship Id="rId80" Target="slides/slide6.xml" Type="http://schemas.openxmlformats.org/officeDocument/2006/relationships/slide"/><Relationship Id="rId81" Target="slides/slide7.xml" Type="http://schemas.openxmlformats.org/officeDocument/2006/relationships/slide"/><Relationship Id="rId82" Target="slides/slide8.xml" Type="http://schemas.openxmlformats.org/officeDocument/2006/relationships/slide"/><Relationship Id="rId83" Target="slides/slide9.xml" Type="http://schemas.openxmlformats.org/officeDocument/2006/relationships/slide"/><Relationship Id="rId84" Target="slides/slide10.xml" Type="http://schemas.openxmlformats.org/officeDocument/2006/relationships/slide"/><Relationship Id="rId85" Target="slides/slide11.xml" Type="http://schemas.openxmlformats.org/officeDocument/2006/relationships/slide"/><Relationship Id="rId86" Target="slides/slide12.xml" Type="http://schemas.openxmlformats.org/officeDocument/2006/relationships/slide"/><Relationship Id="rId87" Target="slides/slide13.xml" Type="http://schemas.openxmlformats.org/officeDocument/2006/relationships/slide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99037" y="1606530"/>
            <a:ext cx="7288963" cy="7241595"/>
          </a:xfrm>
          <a:custGeom>
            <a:avLst/>
            <a:gdLst/>
            <a:ahLst/>
            <a:cxnLst/>
            <a:rect r="r" b="b" t="t" l="l"/>
            <a:pathLst>
              <a:path h="7241595" w="7288963">
                <a:moveTo>
                  <a:pt x="0" y="0"/>
                </a:moveTo>
                <a:lnTo>
                  <a:pt x="7288963" y="0"/>
                </a:lnTo>
                <a:lnTo>
                  <a:pt x="7288963" y="7241595"/>
                </a:lnTo>
                <a:lnTo>
                  <a:pt x="0" y="72415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416" t="-11173" r="-19810" b="-56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847113"/>
            <a:ext cx="7145690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>
                <a:solidFill>
                  <a:srgbClr val="125B50"/>
                </a:solidFill>
                <a:latin typeface="Agrandir Wide"/>
              </a:rPr>
              <a:t>BOCHKA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58776" y="3085057"/>
            <a:ext cx="344849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25B50"/>
                </a:solidFill>
                <a:latin typeface="HK Grotesk"/>
              </a:rPr>
              <a:t>Web-приложение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160653"/>
            <a:ext cx="714569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125B50"/>
                </a:solidFill>
                <a:latin typeface="Open Sans"/>
              </a:rPr>
              <a:t>Участники проекта: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125B50"/>
                </a:solidFill>
                <a:latin typeface="Open Sans"/>
              </a:rPr>
              <a:t>студенты ФКН, 3 курс, 3 группа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61824" y="1282602"/>
            <a:ext cx="12364352" cy="8129561"/>
          </a:xfrm>
          <a:custGeom>
            <a:avLst/>
            <a:gdLst/>
            <a:ahLst/>
            <a:cxnLst/>
            <a:rect r="r" b="b" t="t" l="l"/>
            <a:pathLst>
              <a:path h="8129561" w="12364352">
                <a:moveTo>
                  <a:pt x="0" y="0"/>
                </a:moveTo>
                <a:lnTo>
                  <a:pt x="12364352" y="0"/>
                </a:lnTo>
                <a:lnTo>
                  <a:pt x="12364352" y="8129562"/>
                </a:lnTo>
                <a:lnTo>
                  <a:pt x="0" y="8129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61000" y="-133350"/>
            <a:ext cx="8366001" cy="1177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>
                <a:solidFill>
                  <a:srgbClr val="598C71"/>
                </a:solidFill>
                <a:latin typeface="Open Sans Bold"/>
              </a:rPr>
              <a:t>Главная страница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9459789"/>
            <a:ext cx="13491482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9"/>
              </a:lnSpc>
              <a:spcBef>
                <a:spcPct val="0"/>
              </a:spcBef>
            </a:pPr>
            <a:r>
              <a:rPr lang="en-US" sz="2400">
                <a:solidFill>
                  <a:srgbClr val="598C71"/>
                </a:solidFill>
                <a:latin typeface="Agrandir Wide Thin"/>
              </a:rPr>
              <a:t>*Внешний вид продукта не является конечным результатом и может изменяться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720642" y="705531"/>
            <a:ext cx="9538658" cy="1139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99"/>
              </a:lnSpc>
            </a:pPr>
            <a:r>
              <a:rPr lang="en-US" sz="7999">
                <a:solidFill>
                  <a:srgbClr val="598C71"/>
                </a:solidFill>
                <a:latin typeface="HK Grotesk Semi-Bold"/>
              </a:rPr>
              <a:t>Бизнес-модель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720642" y="2597830"/>
            <a:ext cx="4527194" cy="1346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79"/>
              </a:lnSpc>
            </a:pPr>
            <a:r>
              <a:rPr lang="en-US" sz="4799">
                <a:solidFill>
                  <a:srgbClr val="125B50"/>
                </a:solidFill>
                <a:latin typeface="HK Grotesk Semi-Bold"/>
              </a:rPr>
              <a:t>Комиссионные с продаж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33588" y="739574"/>
            <a:ext cx="3644173" cy="3912118"/>
            <a:chOff x="351790" y="351790"/>
            <a:chExt cx="2940050" cy="29540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6510" y="1124448"/>
              <a:ext cx="3497930" cy="2695793"/>
            </a:xfrm>
            <a:custGeom>
              <a:avLst/>
              <a:gdLst/>
              <a:ahLst/>
              <a:cxnLst/>
              <a:rect r="r" b="b" t="t" l="l"/>
              <a:pathLst>
                <a:path h="2695793" w="3497930">
                  <a:moveTo>
                    <a:pt x="182880" y="1347896"/>
                  </a:moveTo>
                  <a:cubicBezTo>
                    <a:pt x="182880" y="1415972"/>
                    <a:pt x="142240" y="1470432"/>
                    <a:pt x="91440" y="1470432"/>
                  </a:cubicBezTo>
                  <a:cubicBezTo>
                    <a:pt x="40640" y="1470432"/>
                    <a:pt x="0" y="1415972"/>
                    <a:pt x="0" y="1347896"/>
                  </a:cubicBezTo>
                  <a:cubicBezTo>
                    <a:pt x="0" y="1279821"/>
                    <a:pt x="40640" y="1225360"/>
                    <a:pt x="91440" y="1225360"/>
                  </a:cubicBezTo>
                  <a:cubicBezTo>
                    <a:pt x="142240" y="1225360"/>
                    <a:pt x="182880" y="1279821"/>
                    <a:pt x="182880" y="1347896"/>
                  </a:cubicBezTo>
                  <a:close/>
                  <a:moveTo>
                    <a:pt x="1151548" y="0"/>
                  </a:moveTo>
                  <a:cubicBezTo>
                    <a:pt x="1089474" y="0"/>
                    <a:pt x="1039815" y="54460"/>
                    <a:pt x="1039815" y="122536"/>
                  </a:cubicBezTo>
                  <a:cubicBezTo>
                    <a:pt x="1039815" y="190611"/>
                    <a:pt x="1089474" y="245072"/>
                    <a:pt x="1151548" y="245072"/>
                  </a:cubicBezTo>
                  <a:cubicBezTo>
                    <a:pt x="1213622" y="245072"/>
                    <a:pt x="1263280" y="190611"/>
                    <a:pt x="1263280" y="122536"/>
                  </a:cubicBezTo>
                  <a:cubicBezTo>
                    <a:pt x="1263280" y="54460"/>
                    <a:pt x="1213622" y="0"/>
                    <a:pt x="1151548" y="0"/>
                  </a:cubicBezTo>
                  <a:close/>
                  <a:moveTo>
                    <a:pt x="2268873" y="0"/>
                  </a:moveTo>
                  <a:cubicBezTo>
                    <a:pt x="2206799" y="0"/>
                    <a:pt x="2157140" y="54460"/>
                    <a:pt x="2157140" y="122536"/>
                  </a:cubicBezTo>
                  <a:cubicBezTo>
                    <a:pt x="2157140" y="190611"/>
                    <a:pt x="2206799" y="245072"/>
                    <a:pt x="2268873" y="245072"/>
                  </a:cubicBezTo>
                  <a:cubicBezTo>
                    <a:pt x="2330946" y="245072"/>
                    <a:pt x="2380605" y="190611"/>
                    <a:pt x="2380605" y="122536"/>
                  </a:cubicBezTo>
                  <a:cubicBezTo>
                    <a:pt x="2380605" y="54460"/>
                    <a:pt x="2329394" y="0"/>
                    <a:pt x="2268873" y="0"/>
                  </a:cubicBezTo>
                  <a:close/>
                  <a:moveTo>
                    <a:pt x="3386197" y="1225360"/>
                  </a:moveTo>
                  <a:cubicBezTo>
                    <a:pt x="3324124" y="1225360"/>
                    <a:pt x="3274465" y="1279821"/>
                    <a:pt x="3274465" y="1347896"/>
                  </a:cubicBezTo>
                  <a:cubicBezTo>
                    <a:pt x="3274465" y="1415972"/>
                    <a:pt x="3324124" y="1470432"/>
                    <a:pt x="3386197" y="1470432"/>
                  </a:cubicBezTo>
                  <a:cubicBezTo>
                    <a:pt x="3448271" y="1470432"/>
                    <a:pt x="3497930" y="1415972"/>
                    <a:pt x="3497930" y="1347896"/>
                  </a:cubicBezTo>
                  <a:cubicBezTo>
                    <a:pt x="3497930" y="1279821"/>
                    <a:pt x="3448271" y="1225360"/>
                    <a:pt x="3386197" y="1225360"/>
                  </a:cubicBezTo>
                  <a:close/>
                  <a:moveTo>
                    <a:pt x="2268873" y="2450721"/>
                  </a:moveTo>
                  <a:cubicBezTo>
                    <a:pt x="2206799" y="2450721"/>
                    <a:pt x="2157140" y="2505181"/>
                    <a:pt x="2157140" y="2573257"/>
                  </a:cubicBezTo>
                  <a:cubicBezTo>
                    <a:pt x="2157140" y="2641332"/>
                    <a:pt x="2206799" y="2695792"/>
                    <a:pt x="2268873" y="2695792"/>
                  </a:cubicBezTo>
                  <a:cubicBezTo>
                    <a:pt x="2330946" y="2695792"/>
                    <a:pt x="2380605" y="2641332"/>
                    <a:pt x="2380605" y="2573257"/>
                  </a:cubicBezTo>
                  <a:cubicBezTo>
                    <a:pt x="2380605" y="2505181"/>
                    <a:pt x="2329394" y="2450721"/>
                    <a:pt x="2268873" y="2450721"/>
                  </a:cubicBezTo>
                  <a:close/>
                </a:path>
              </a:pathLst>
            </a:custGeom>
            <a:solidFill>
              <a:srgbClr val="9EBCAC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514440" cy="3838961"/>
            </a:xfrm>
            <a:custGeom>
              <a:avLst/>
              <a:gdLst/>
              <a:ahLst/>
              <a:cxnLst/>
              <a:rect r="r" b="b" t="t" l="l"/>
              <a:pathLst>
                <a:path h="3838961" w="3514440">
                  <a:moveTo>
                    <a:pt x="3511336" y="1163591"/>
                  </a:moveTo>
                  <a:lnTo>
                    <a:pt x="3435296" y="1246984"/>
                  </a:lnTo>
                  <a:lnTo>
                    <a:pt x="3511336" y="1330376"/>
                  </a:lnTo>
                  <a:lnTo>
                    <a:pt x="3478747" y="1366116"/>
                  </a:lnTo>
                  <a:lnTo>
                    <a:pt x="3402707" y="1282724"/>
                  </a:lnTo>
                  <a:lnTo>
                    <a:pt x="3328219" y="1366116"/>
                  </a:lnTo>
                  <a:lnTo>
                    <a:pt x="3295630" y="1330376"/>
                  </a:lnTo>
                  <a:lnTo>
                    <a:pt x="3371671" y="1246984"/>
                  </a:lnTo>
                  <a:lnTo>
                    <a:pt x="3295630" y="1163591"/>
                  </a:lnTo>
                  <a:lnTo>
                    <a:pt x="3328219" y="1127852"/>
                  </a:lnTo>
                  <a:lnTo>
                    <a:pt x="3402707" y="1211244"/>
                  </a:lnTo>
                  <a:lnTo>
                    <a:pt x="3478747" y="1127852"/>
                  </a:lnTo>
                  <a:lnTo>
                    <a:pt x="3511336" y="1163591"/>
                  </a:lnTo>
                  <a:close/>
                  <a:moveTo>
                    <a:pt x="3287871" y="106680"/>
                  </a:moveTo>
                  <a:cubicBezTo>
                    <a:pt x="3287871" y="55880"/>
                    <a:pt x="3337530" y="15240"/>
                    <a:pt x="3399604" y="15240"/>
                  </a:cubicBezTo>
                  <a:cubicBezTo>
                    <a:pt x="3461677" y="15240"/>
                    <a:pt x="3511336" y="55880"/>
                    <a:pt x="3511336" y="106680"/>
                  </a:cubicBezTo>
                  <a:cubicBezTo>
                    <a:pt x="3511336" y="157480"/>
                    <a:pt x="3461677" y="198120"/>
                    <a:pt x="3399604" y="198120"/>
                  </a:cubicBezTo>
                  <a:cubicBezTo>
                    <a:pt x="3337530" y="198120"/>
                    <a:pt x="3287871" y="157480"/>
                    <a:pt x="3287871" y="106680"/>
                  </a:cubicBezTo>
                  <a:close/>
                  <a:moveTo>
                    <a:pt x="3334427" y="106680"/>
                  </a:moveTo>
                  <a:cubicBezTo>
                    <a:pt x="3334427" y="135890"/>
                    <a:pt x="3363911" y="160020"/>
                    <a:pt x="3399604" y="160020"/>
                  </a:cubicBezTo>
                  <a:cubicBezTo>
                    <a:pt x="3435296" y="160020"/>
                    <a:pt x="3464781" y="135890"/>
                    <a:pt x="3464781" y="106680"/>
                  </a:cubicBezTo>
                  <a:cubicBezTo>
                    <a:pt x="3464781" y="77470"/>
                    <a:pt x="3435296" y="53340"/>
                    <a:pt x="3399604" y="53340"/>
                  </a:cubicBezTo>
                  <a:cubicBezTo>
                    <a:pt x="3363911" y="53340"/>
                    <a:pt x="3334427" y="77470"/>
                    <a:pt x="3334427" y="106680"/>
                  </a:cubicBezTo>
                  <a:close/>
                  <a:moveTo>
                    <a:pt x="13970" y="1246984"/>
                  </a:moveTo>
                  <a:cubicBezTo>
                    <a:pt x="13970" y="1178908"/>
                    <a:pt x="54610" y="1124448"/>
                    <a:pt x="105410" y="1124448"/>
                  </a:cubicBezTo>
                  <a:cubicBezTo>
                    <a:pt x="156210" y="1124448"/>
                    <a:pt x="196850" y="1178908"/>
                    <a:pt x="196850" y="1246984"/>
                  </a:cubicBezTo>
                  <a:cubicBezTo>
                    <a:pt x="196850" y="1315059"/>
                    <a:pt x="156210" y="1369520"/>
                    <a:pt x="105410" y="1369520"/>
                  </a:cubicBezTo>
                  <a:cubicBezTo>
                    <a:pt x="54610" y="1369520"/>
                    <a:pt x="13970" y="1315059"/>
                    <a:pt x="13970" y="1246984"/>
                  </a:cubicBezTo>
                  <a:close/>
                  <a:moveTo>
                    <a:pt x="52070" y="1246984"/>
                  </a:moveTo>
                  <a:cubicBezTo>
                    <a:pt x="52070" y="1286127"/>
                    <a:pt x="76200" y="1318463"/>
                    <a:pt x="105410" y="1318463"/>
                  </a:cubicBezTo>
                  <a:cubicBezTo>
                    <a:pt x="134620" y="1318463"/>
                    <a:pt x="158750" y="1286127"/>
                    <a:pt x="158750" y="1246984"/>
                  </a:cubicBezTo>
                  <a:cubicBezTo>
                    <a:pt x="158750" y="1207840"/>
                    <a:pt x="134620" y="1175504"/>
                    <a:pt x="105410" y="1175504"/>
                  </a:cubicBezTo>
                  <a:cubicBezTo>
                    <a:pt x="76200" y="1175504"/>
                    <a:pt x="52070" y="1207840"/>
                    <a:pt x="52070" y="1246984"/>
                  </a:cubicBezTo>
                  <a:close/>
                  <a:moveTo>
                    <a:pt x="125730" y="3554746"/>
                  </a:moveTo>
                  <a:lnTo>
                    <a:pt x="87630" y="3554746"/>
                  </a:lnTo>
                  <a:lnTo>
                    <a:pt x="87630" y="3672176"/>
                  </a:lnTo>
                  <a:lnTo>
                    <a:pt x="0" y="3672176"/>
                  </a:lnTo>
                  <a:lnTo>
                    <a:pt x="0" y="3723233"/>
                  </a:lnTo>
                  <a:lnTo>
                    <a:pt x="86360" y="3723233"/>
                  </a:lnTo>
                  <a:lnTo>
                    <a:pt x="86360" y="3838961"/>
                  </a:lnTo>
                  <a:lnTo>
                    <a:pt x="124460" y="3838961"/>
                  </a:lnTo>
                  <a:lnTo>
                    <a:pt x="124460" y="3721531"/>
                  </a:lnTo>
                  <a:lnTo>
                    <a:pt x="212090" y="3721531"/>
                  </a:lnTo>
                  <a:lnTo>
                    <a:pt x="212090" y="3670474"/>
                  </a:lnTo>
                  <a:lnTo>
                    <a:pt x="125730" y="3670474"/>
                  </a:lnTo>
                  <a:lnTo>
                    <a:pt x="125730" y="3554746"/>
                  </a:lnTo>
                  <a:close/>
                  <a:moveTo>
                    <a:pt x="46990" y="195580"/>
                  </a:moveTo>
                  <a:lnTo>
                    <a:pt x="109220" y="133350"/>
                  </a:lnTo>
                  <a:lnTo>
                    <a:pt x="171450" y="195580"/>
                  </a:lnTo>
                  <a:lnTo>
                    <a:pt x="196850" y="168910"/>
                  </a:lnTo>
                  <a:lnTo>
                    <a:pt x="135890" y="106680"/>
                  </a:lnTo>
                  <a:lnTo>
                    <a:pt x="196850" y="44450"/>
                  </a:lnTo>
                  <a:lnTo>
                    <a:pt x="170180" y="17780"/>
                  </a:lnTo>
                  <a:lnTo>
                    <a:pt x="109220" y="80010"/>
                  </a:lnTo>
                  <a:lnTo>
                    <a:pt x="48260" y="17780"/>
                  </a:lnTo>
                  <a:lnTo>
                    <a:pt x="21590" y="44450"/>
                  </a:lnTo>
                  <a:lnTo>
                    <a:pt x="82550" y="105410"/>
                  </a:lnTo>
                  <a:lnTo>
                    <a:pt x="20320" y="168910"/>
                  </a:lnTo>
                  <a:lnTo>
                    <a:pt x="46990" y="195580"/>
                  </a:lnTo>
                  <a:close/>
                  <a:moveTo>
                    <a:pt x="3514440" y="3697705"/>
                  </a:moveTo>
                  <a:cubicBezTo>
                    <a:pt x="3514440" y="3765780"/>
                    <a:pt x="3464781" y="3820240"/>
                    <a:pt x="3402708" y="3820240"/>
                  </a:cubicBezTo>
                  <a:cubicBezTo>
                    <a:pt x="3340634" y="3820240"/>
                    <a:pt x="3290975" y="3765780"/>
                    <a:pt x="3290975" y="3697705"/>
                  </a:cubicBezTo>
                  <a:cubicBezTo>
                    <a:pt x="3290975" y="3629629"/>
                    <a:pt x="3340634" y="3575169"/>
                    <a:pt x="3402708" y="3575169"/>
                  </a:cubicBezTo>
                  <a:cubicBezTo>
                    <a:pt x="3464781" y="3575169"/>
                    <a:pt x="3514440" y="3629629"/>
                    <a:pt x="3514440" y="3697705"/>
                  </a:cubicBezTo>
                  <a:close/>
                  <a:moveTo>
                    <a:pt x="3467885" y="3697705"/>
                  </a:moveTo>
                  <a:cubicBezTo>
                    <a:pt x="3467885" y="3658561"/>
                    <a:pt x="3438400" y="3626225"/>
                    <a:pt x="3402708" y="3626225"/>
                  </a:cubicBezTo>
                  <a:cubicBezTo>
                    <a:pt x="3367015" y="3626225"/>
                    <a:pt x="3337530" y="3658561"/>
                    <a:pt x="3337530" y="3697705"/>
                  </a:cubicBezTo>
                  <a:cubicBezTo>
                    <a:pt x="3337530" y="3736848"/>
                    <a:pt x="3367015" y="3769184"/>
                    <a:pt x="3402708" y="3769184"/>
                  </a:cubicBezTo>
                  <a:cubicBezTo>
                    <a:pt x="3438400" y="3769184"/>
                    <a:pt x="3467885" y="3736848"/>
                    <a:pt x="3467885" y="3697705"/>
                  </a:cubicBezTo>
                  <a:close/>
                  <a:moveTo>
                    <a:pt x="2359871" y="2353212"/>
                  </a:moveTo>
                  <a:lnTo>
                    <a:pt x="2283831" y="2436604"/>
                  </a:lnTo>
                  <a:lnTo>
                    <a:pt x="2209343" y="2353212"/>
                  </a:lnTo>
                  <a:lnTo>
                    <a:pt x="2176754" y="2388951"/>
                  </a:lnTo>
                  <a:lnTo>
                    <a:pt x="2252794" y="2472344"/>
                  </a:lnTo>
                  <a:lnTo>
                    <a:pt x="2176754" y="2555737"/>
                  </a:lnTo>
                  <a:lnTo>
                    <a:pt x="2209343" y="2591477"/>
                  </a:lnTo>
                  <a:lnTo>
                    <a:pt x="2283831" y="2508084"/>
                  </a:lnTo>
                  <a:lnTo>
                    <a:pt x="2359871" y="2591477"/>
                  </a:lnTo>
                  <a:lnTo>
                    <a:pt x="2392460" y="2555737"/>
                  </a:lnTo>
                  <a:lnTo>
                    <a:pt x="2316419" y="2472344"/>
                  </a:lnTo>
                  <a:lnTo>
                    <a:pt x="2392460" y="2388951"/>
                  </a:lnTo>
                  <a:lnTo>
                    <a:pt x="2359871" y="2353212"/>
                  </a:lnTo>
                  <a:close/>
                  <a:moveTo>
                    <a:pt x="2308660" y="0"/>
                  </a:moveTo>
                  <a:lnTo>
                    <a:pt x="2262105" y="0"/>
                  </a:lnTo>
                  <a:lnTo>
                    <a:pt x="2262105" y="87630"/>
                  </a:lnTo>
                  <a:lnTo>
                    <a:pt x="2156580" y="87630"/>
                  </a:lnTo>
                  <a:lnTo>
                    <a:pt x="2156580" y="125730"/>
                  </a:lnTo>
                  <a:lnTo>
                    <a:pt x="2260553" y="125730"/>
                  </a:lnTo>
                  <a:lnTo>
                    <a:pt x="2260553" y="212090"/>
                  </a:lnTo>
                  <a:lnTo>
                    <a:pt x="2307108" y="212090"/>
                  </a:lnTo>
                  <a:lnTo>
                    <a:pt x="2307108" y="124460"/>
                  </a:lnTo>
                  <a:lnTo>
                    <a:pt x="2415737" y="124460"/>
                  </a:lnTo>
                  <a:lnTo>
                    <a:pt x="2415737" y="86360"/>
                  </a:lnTo>
                  <a:lnTo>
                    <a:pt x="2308660" y="86360"/>
                  </a:lnTo>
                  <a:lnTo>
                    <a:pt x="2308660" y="0"/>
                  </a:lnTo>
                  <a:close/>
                  <a:moveTo>
                    <a:pt x="1279790" y="2472344"/>
                  </a:moveTo>
                  <a:cubicBezTo>
                    <a:pt x="1279790" y="2540420"/>
                    <a:pt x="1230131" y="2594880"/>
                    <a:pt x="1168058" y="2594880"/>
                  </a:cubicBezTo>
                  <a:cubicBezTo>
                    <a:pt x="1105984" y="2594880"/>
                    <a:pt x="1056325" y="2540420"/>
                    <a:pt x="1056325" y="2472344"/>
                  </a:cubicBezTo>
                  <a:cubicBezTo>
                    <a:pt x="1056325" y="2404269"/>
                    <a:pt x="1105984" y="2349808"/>
                    <a:pt x="1168058" y="2349808"/>
                  </a:cubicBezTo>
                  <a:cubicBezTo>
                    <a:pt x="1230131" y="2349808"/>
                    <a:pt x="1279790" y="2404269"/>
                    <a:pt x="1279790" y="2472344"/>
                  </a:cubicBezTo>
                  <a:close/>
                  <a:moveTo>
                    <a:pt x="1233235" y="2472344"/>
                  </a:moveTo>
                  <a:cubicBezTo>
                    <a:pt x="1233235" y="2433201"/>
                    <a:pt x="1203750" y="2400865"/>
                    <a:pt x="1168058" y="2400865"/>
                  </a:cubicBezTo>
                  <a:cubicBezTo>
                    <a:pt x="1132365" y="2400865"/>
                    <a:pt x="1102881" y="2433201"/>
                    <a:pt x="1102881" y="2472344"/>
                  </a:cubicBezTo>
                  <a:cubicBezTo>
                    <a:pt x="1102881" y="2511488"/>
                    <a:pt x="1132365" y="2543823"/>
                    <a:pt x="1168058" y="2543823"/>
                  </a:cubicBezTo>
                  <a:cubicBezTo>
                    <a:pt x="1203750" y="2543823"/>
                    <a:pt x="1233235" y="2511488"/>
                    <a:pt x="1233235" y="2472344"/>
                  </a:cubicBezTo>
                  <a:close/>
                  <a:moveTo>
                    <a:pt x="1282894" y="106680"/>
                  </a:moveTo>
                  <a:cubicBezTo>
                    <a:pt x="1282894" y="157480"/>
                    <a:pt x="1233235" y="198120"/>
                    <a:pt x="1171162" y="198120"/>
                  </a:cubicBezTo>
                  <a:cubicBezTo>
                    <a:pt x="1109088" y="198120"/>
                    <a:pt x="1059429" y="157480"/>
                    <a:pt x="1059429" y="106680"/>
                  </a:cubicBezTo>
                  <a:cubicBezTo>
                    <a:pt x="1059429" y="55880"/>
                    <a:pt x="1110640" y="15240"/>
                    <a:pt x="1171162" y="15240"/>
                  </a:cubicBezTo>
                  <a:cubicBezTo>
                    <a:pt x="1233235" y="15240"/>
                    <a:pt x="1282894" y="55880"/>
                    <a:pt x="1282894" y="106680"/>
                  </a:cubicBezTo>
                  <a:close/>
                  <a:moveTo>
                    <a:pt x="1236339" y="106680"/>
                  </a:moveTo>
                  <a:cubicBezTo>
                    <a:pt x="1236339" y="77470"/>
                    <a:pt x="1206854" y="53340"/>
                    <a:pt x="1171162" y="53340"/>
                  </a:cubicBezTo>
                  <a:cubicBezTo>
                    <a:pt x="1135469" y="53340"/>
                    <a:pt x="1105984" y="77470"/>
                    <a:pt x="1105984" y="106680"/>
                  </a:cubicBezTo>
                  <a:cubicBezTo>
                    <a:pt x="1105984" y="135890"/>
                    <a:pt x="1135469" y="160020"/>
                    <a:pt x="1171162" y="160020"/>
                  </a:cubicBezTo>
                  <a:cubicBezTo>
                    <a:pt x="1206854" y="160020"/>
                    <a:pt x="1236339" y="135890"/>
                    <a:pt x="1236339" y="106680"/>
                  </a:cubicBezTo>
                  <a:close/>
                  <a:moveTo>
                    <a:pt x="1244098" y="3576870"/>
                  </a:moveTo>
                  <a:lnTo>
                    <a:pt x="1169610" y="3660263"/>
                  </a:lnTo>
                  <a:lnTo>
                    <a:pt x="1093569" y="3576870"/>
                  </a:lnTo>
                  <a:lnTo>
                    <a:pt x="1060981" y="3612610"/>
                  </a:lnTo>
                  <a:lnTo>
                    <a:pt x="1137021" y="3696003"/>
                  </a:lnTo>
                  <a:lnTo>
                    <a:pt x="1060981" y="3779395"/>
                  </a:lnTo>
                  <a:lnTo>
                    <a:pt x="1093569" y="3815135"/>
                  </a:lnTo>
                  <a:lnTo>
                    <a:pt x="1169610" y="3731742"/>
                  </a:lnTo>
                  <a:lnTo>
                    <a:pt x="1244098" y="3815135"/>
                  </a:lnTo>
                  <a:lnTo>
                    <a:pt x="1276687" y="3779395"/>
                  </a:lnTo>
                  <a:lnTo>
                    <a:pt x="1200646" y="3696003"/>
                  </a:lnTo>
                  <a:lnTo>
                    <a:pt x="1276687" y="3612610"/>
                  </a:lnTo>
                  <a:lnTo>
                    <a:pt x="1244098" y="3576870"/>
                  </a:lnTo>
                  <a:close/>
                </a:path>
              </a:pathLst>
            </a:custGeom>
            <a:solidFill>
              <a:srgbClr val="100F0D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752959" y="1028700"/>
            <a:ext cx="3082359" cy="8229600"/>
          </a:xfrm>
          <a:custGeom>
            <a:avLst/>
            <a:gdLst/>
            <a:ahLst/>
            <a:cxnLst/>
            <a:rect r="r" b="b" t="t" l="l"/>
            <a:pathLst>
              <a:path h="8229600" w="3082359">
                <a:moveTo>
                  <a:pt x="0" y="0"/>
                </a:moveTo>
                <a:lnTo>
                  <a:pt x="3082360" y="0"/>
                </a:lnTo>
                <a:lnTo>
                  <a:pt x="308236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720642" y="7108598"/>
            <a:ext cx="6568266" cy="1346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79"/>
              </a:lnSpc>
            </a:pPr>
            <a:r>
              <a:rPr lang="en-US" sz="4799">
                <a:solidFill>
                  <a:srgbClr val="125B50"/>
                </a:solidFill>
                <a:latin typeface="HK Grotesk Semi-Bold"/>
              </a:rPr>
              <a:t>Платные услуги для отелей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20642" y="4699316"/>
            <a:ext cx="5139516" cy="1346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79"/>
              </a:lnSpc>
            </a:pPr>
            <a:r>
              <a:rPr lang="en-US" sz="4799">
                <a:solidFill>
                  <a:srgbClr val="125B50"/>
                </a:solidFill>
                <a:latin typeface="HK Grotesk Semi-Bold"/>
              </a:rPr>
              <a:t>Подписки и премиум-услуги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156878"/>
            <a:ext cx="6774646" cy="1954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 spc="-63">
                <a:solidFill>
                  <a:srgbClr val="125B50"/>
                </a:solidFill>
                <a:latin typeface="Tenor Sans"/>
              </a:rPr>
              <a:t>ПЛАН РАЗВИТИЯ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208554" y="950487"/>
            <a:ext cx="6050746" cy="2567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54"/>
              </a:lnSpc>
            </a:pPr>
            <a:r>
              <a:rPr lang="en-US" sz="2110" spc="-21">
                <a:solidFill>
                  <a:srgbClr val="444949"/>
                </a:solidFill>
                <a:latin typeface="Clear Sans"/>
              </a:rPr>
              <a:t>Интеграция с другими сервисами: Возможность интеграции с другими туристическими платформами (например, системами онлайн-бронирования авиабилетов, трансферов и т. д.), чтобы предложить полный комплекс услуг для путешественников.</a:t>
            </a:r>
          </a:p>
          <a:p>
            <a:pPr>
              <a:lnSpc>
                <a:spcPts val="2954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1208554" y="6573622"/>
            <a:ext cx="6050746" cy="2684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56"/>
              </a:lnSpc>
              <a:spcBef>
                <a:spcPct val="0"/>
              </a:spcBef>
            </a:pPr>
            <a:r>
              <a:rPr lang="en-US" sz="2182" spc="-21">
                <a:solidFill>
                  <a:srgbClr val="444949"/>
                </a:solidFill>
                <a:latin typeface="Clear Sans"/>
              </a:rPr>
              <a:t>Постоянное обновление и развитие: Регулярное обновление функциональности и контента сайта для соответствия последним трендам и потребностям рынка, а также внедрение новых технологий и инноваций для улучшения сервиса и конкурентоспособности Bochka.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1112015"/>
            <a:ext cx="1802162" cy="2063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55"/>
              </a:lnSpc>
              <a:spcBef>
                <a:spcPct val="0"/>
              </a:spcBef>
            </a:pPr>
            <a:r>
              <a:rPr lang="en-US" sz="12039" spc="-1396">
                <a:solidFill>
                  <a:srgbClr val="2F605C">
                    <a:alpha val="28627"/>
                  </a:srgbClr>
                </a:solidFill>
                <a:latin typeface="Clear Sans Medium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6778269"/>
            <a:ext cx="1802162" cy="2063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55"/>
              </a:lnSpc>
              <a:spcBef>
                <a:spcPct val="0"/>
              </a:spcBef>
            </a:pPr>
            <a:r>
              <a:rPr lang="en-US" sz="12039" spc="-1396">
                <a:solidFill>
                  <a:srgbClr val="2F605C">
                    <a:alpha val="28627"/>
                  </a:srgbClr>
                </a:solidFill>
                <a:latin typeface="Clear Sans Medium"/>
              </a:rPr>
              <a:t>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3906818"/>
            <a:ext cx="1802162" cy="2063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55"/>
              </a:lnSpc>
              <a:spcBef>
                <a:spcPct val="0"/>
              </a:spcBef>
            </a:pPr>
            <a:r>
              <a:rPr lang="en-US" sz="12039" spc="-1396">
                <a:solidFill>
                  <a:srgbClr val="2F605C">
                    <a:alpha val="28627"/>
                  </a:srgbClr>
                </a:solidFill>
                <a:latin typeface="Clear Sans Medium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08554" y="4168114"/>
            <a:ext cx="6050746" cy="1912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56"/>
              </a:lnSpc>
            </a:pPr>
            <a:r>
              <a:rPr lang="en-US" sz="2182" spc="-21">
                <a:solidFill>
                  <a:srgbClr val="444949"/>
                </a:solidFill>
                <a:latin typeface="Clear Sans"/>
              </a:rPr>
              <a:t>Глобальное расширение и локализация: Включение отелей и предложений из разных стран, а также адаптация платформы под местные языки и культурные особенности.</a:t>
            </a:r>
          </a:p>
          <a:p>
            <a:pPr>
              <a:lnSpc>
                <a:spcPts val="305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654151" y="3415024"/>
            <a:ext cx="8979698" cy="327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59"/>
              </a:lnSpc>
            </a:pPr>
            <a:r>
              <a:rPr lang="en-US" sz="9399">
                <a:solidFill>
                  <a:srgbClr val="000000"/>
                </a:solidFill>
                <a:latin typeface="HK Grotesk Bold"/>
              </a:rPr>
              <a:t>Спасибо за внимание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175386"/>
            <a:ext cx="5246391" cy="5246370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523949" y="2175386"/>
            <a:ext cx="5246391" cy="5246370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-16666" r="0" b="-16666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3052422" y="2175386"/>
            <a:ext cx="5246391" cy="5246370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-16666" r="0" b="-16666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644465" y="7755207"/>
            <a:ext cx="3953953" cy="51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125B50"/>
                </a:solidFill>
                <a:latin typeface="Agrandir Wide Medium"/>
              </a:rPr>
              <a:t>Порядин Александр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6219" y="8157388"/>
            <a:ext cx="3953953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2400">
                <a:solidFill>
                  <a:srgbClr val="125B50"/>
                </a:solidFill>
                <a:latin typeface="Agrandir Wide Thin"/>
              </a:rPr>
              <a:t>Backend developer</a:t>
            </a:r>
          </a:p>
          <a:p>
            <a:pPr algn="ctr">
              <a:lnSpc>
                <a:spcPts val="4079"/>
              </a:lnSpc>
            </a:pPr>
            <a:r>
              <a:rPr lang="en-US" sz="2400">
                <a:solidFill>
                  <a:srgbClr val="125B50"/>
                </a:solidFill>
                <a:latin typeface="Agrandir Wide Thin"/>
              </a:rPr>
              <a:t>TeamLead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170168" y="7755207"/>
            <a:ext cx="3953953" cy="51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125B50"/>
                </a:solidFill>
                <a:latin typeface="Agrandir Wide Medium"/>
              </a:rPr>
              <a:t>Исаченко Богдан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167023" y="8157388"/>
            <a:ext cx="3953953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2400">
                <a:solidFill>
                  <a:srgbClr val="125B50"/>
                </a:solidFill>
                <a:latin typeface="Agrandir Wide Thin"/>
              </a:rPr>
              <a:t>Frontend developer</a:t>
            </a:r>
          </a:p>
          <a:p>
            <a:pPr algn="ctr">
              <a:lnSpc>
                <a:spcPts val="4079"/>
              </a:lnSpc>
            </a:pPr>
            <a:r>
              <a:rPr lang="en-US" sz="2400">
                <a:solidFill>
                  <a:srgbClr val="125B50"/>
                </a:solidFill>
                <a:latin typeface="Agrandir Wide Thin"/>
              </a:rPr>
              <a:t>Business analyst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98641" y="7762902"/>
            <a:ext cx="3953953" cy="51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125B50"/>
                </a:solidFill>
                <a:latin typeface="Agrandir Wide Medium"/>
              </a:rPr>
              <a:t>Ткаченко Алексей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698641" y="8157388"/>
            <a:ext cx="3953953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2400">
                <a:solidFill>
                  <a:srgbClr val="125B50"/>
                </a:solidFill>
                <a:latin typeface="Agrandir Wide Thin"/>
              </a:rPr>
              <a:t>Tech writerQA engineer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091936" y="9444182"/>
            <a:ext cx="3167364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125B50"/>
                </a:solidFill>
                <a:latin typeface="Agrandir Wide Thin"/>
              </a:rPr>
              <a:t>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64179" y="809625"/>
            <a:ext cx="4295121" cy="944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719"/>
              </a:lnSpc>
            </a:pPr>
            <a:r>
              <a:rPr lang="en-US" sz="4800">
                <a:solidFill>
                  <a:srgbClr val="125B50"/>
                </a:solidFill>
                <a:latin typeface="Agrandir Wide Medium"/>
              </a:rPr>
              <a:t>КОМАНДА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990430" y="1306558"/>
            <a:ext cx="5857754" cy="3488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820"/>
              </a:lnSpc>
            </a:pPr>
            <a:r>
              <a:rPr lang="en-US" sz="6300">
                <a:solidFill>
                  <a:srgbClr val="125B50"/>
                </a:solidFill>
                <a:latin typeface="Agrandir Wide Medium"/>
              </a:rPr>
              <a:t>Уход</a:t>
            </a:r>
          </a:p>
          <a:p>
            <a:pPr algn="r">
              <a:lnSpc>
                <a:spcPts val="8820"/>
              </a:lnSpc>
            </a:pPr>
            <a:r>
              <a:rPr lang="en-US" sz="6300">
                <a:solidFill>
                  <a:srgbClr val="125B50"/>
                </a:solidFill>
                <a:latin typeface="Agrandir Wide Medium"/>
              </a:rPr>
              <a:t>популярных</a:t>
            </a:r>
          </a:p>
          <a:p>
            <a:pPr algn="r">
              <a:lnSpc>
                <a:spcPts val="8820"/>
              </a:lnSpc>
            </a:pPr>
            <a:r>
              <a:rPr lang="en-US" sz="6300">
                <a:solidFill>
                  <a:srgbClr val="125B50"/>
                </a:solidFill>
                <a:latin typeface="Agrandir Wide Medium"/>
              </a:rPr>
              <a:t>сервисов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333520" y="1306558"/>
            <a:ext cx="5609170" cy="2373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20"/>
              </a:lnSpc>
            </a:pPr>
            <a:r>
              <a:rPr lang="en-US" sz="6300">
                <a:solidFill>
                  <a:srgbClr val="125B50"/>
                </a:solidFill>
                <a:latin typeface="Agrandir Wide Medium"/>
              </a:rPr>
              <a:t>Высокие комиссии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39428" y="4983167"/>
            <a:ext cx="5708755" cy="237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820"/>
              </a:lnSpc>
            </a:pPr>
            <a:r>
              <a:rPr lang="en-US" sz="6300">
                <a:solidFill>
                  <a:srgbClr val="125B50"/>
                </a:solidFill>
                <a:latin typeface="Agrandir Wide Medium"/>
              </a:rPr>
              <a:t>Сомнение в сделке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949" y="4198937"/>
            <a:ext cx="4062826" cy="1089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125B50"/>
                </a:solidFill>
                <a:latin typeface="Agrandir Wide Medium"/>
              </a:rPr>
              <a:t>ПРОБЛЕМЫ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91936" y="9444182"/>
            <a:ext cx="3167364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125B50"/>
                </a:solidFill>
                <a:latin typeface="Agrandir Wide Thin"/>
              </a:rPr>
              <a:t>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333958" y="4983167"/>
            <a:ext cx="6954480" cy="2373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20"/>
              </a:lnSpc>
            </a:pPr>
            <a:r>
              <a:rPr lang="en-US" sz="6300">
                <a:solidFill>
                  <a:srgbClr val="125B50"/>
                </a:solidFill>
                <a:latin typeface="Agrandir Wide Medium"/>
              </a:rPr>
              <a:t>Необъективные </a:t>
            </a:r>
          </a:p>
          <a:p>
            <a:pPr>
              <a:lnSpc>
                <a:spcPts val="8820"/>
              </a:lnSpc>
            </a:pPr>
            <a:r>
              <a:rPr lang="en-US" sz="6300">
                <a:solidFill>
                  <a:srgbClr val="125B50"/>
                </a:solidFill>
                <a:latin typeface="Agrandir Wide Medium"/>
              </a:rPr>
              <a:t>отзывы</a:t>
            </a:r>
          </a:p>
        </p:txBody>
      </p:sp>
      <p:sp>
        <p:nvSpPr>
          <p:cNvPr name="AutoShape 8" id="8"/>
          <p:cNvSpPr/>
          <p:nvPr/>
        </p:nvSpPr>
        <p:spPr>
          <a:xfrm>
            <a:off x="5437424" y="4876800"/>
            <a:ext cx="11821876" cy="0"/>
          </a:xfrm>
          <a:prstGeom prst="line">
            <a:avLst/>
          </a:prstGeom>
          <a:ln cap="flat" w="9525">
            <a:solidFill>
              <a:srgbClr val="125B5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rot="5400000">
            <a:off x="7277197" y="4837811"/>
            <a:ext cx="7627747" cy="0"/>
          </a:xfrm>
          <a:prstGeom prst="line">
            <a:avLst/>
          </a:prstGeom>
          <a:ln cap="flat" w="9525">
            <a:solidFill>
              <a:srgbClr val="125B5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0" y="0"/>
            <a:ext cx="4408724" cy="691916"/>
          </a:xfrm>
          <a:custGeom>
            <a:avLst/>
            <a:gdLst/>
            <a:ahLst/>
            <a:cxnLst/>
            <a:rect r="r" b="b" t="t" l="l"/>
            <a:pathLst>
              <a:path h="691916" w="4408724">
                <a:moveTo>
                  <a:pt x="0" y="0"/>
                </a:moveTo>
                <a:lnTo>
                  <a:pt x="4408724" y="0"/>
                </a:lnTo>
                <a:lnTo>
                  <a:pt x="4408724" y="691916"/>
                </a:lnTo>
                <a:lnTo>
                  <a:pt x="0" y="6919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1782" t="-131819" r="-109423" b="-1089307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0">
            <a:off x="0" y="9568007"/>
            <a:ext cx="4408724" cy="718993"/>
          </a:xfrm>
          <a:custGeom>
            <a:avLst/>
            <a:gdLst/>
            <a:ahLst/>
            <a:cxnLst/>
            <a:rect r="r" b="b" t="t" l="l"/>
            <a:pathLst>
              <a:path h="718993" w="4408724">
                <a:moveTo>
                  <a:pt x="0" y="718993"/>
                </a:moveTo>
                <a:lnTo>
                  <a:pt x="4408724" y="718993"/>
                </a:lnTo>
                <a:lnTo>
                  <a:pt x="4408724" y="0"/>
                </a:lnTo>
                <a:lnTo>
                  <a:pt x="0" y="0"/>
                </a:lnTo>
                <a:lnTo>
                  <a:pt x="0" y="718993"/>
                </a:lnTo>
                <a:close/>
              </a:path>
            </a:pathLst>
          </a:custGeom>
          <a:blipFill>
            <a:blip r:embed="rId2"/>
            <a:stretch>
              <a:fillRect l="-101782" t="-123089" r="-109423" b="-1048285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B8DDB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88248" y="1238250"/>
            <a:ext cx="12911505" cy="1232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20"/>
              </a:lnSpc>
            </a:pPr>
            <a:r>
              <a:rPr lang="en-US" sz="9500" spc="-779">
                <a:solidFill>
                  <a:srgbClr val="2F605C"/>
                </a:solidFill>
                <a:latin typeface="Public Sans"/>
              </a:rPr>
              <a:t>Целевая аудитория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3015795" y="2836265"/>
            <a:ext cx="5813880" cy="6264108"/>
            <a:chOff x="0" y="0"/>
            <a:chExt cx="1507997" cy="162477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07997" cy="1624777"/>
            </a:xfrm>
            <a:custGeom>
              <a:avLst/>
              <a:gdLst/>
              <a:ahLst/>
              <a:cxnLst/>
              <a:rect r="r" b="b" t="t" l="l"/>
              <a:pathLst>
                <a:path h="1624777" w="1507997">
                  <a:moveTo>
                    <a:pt x="23969" y="0"/>
                  </a:moveTo>
                  <a:lnTo>
                    <a:pt x="1484028" y="0"/>
                  </a:lnTo>
                  <a:cubicBezTo>
                    <a:pt x="1490385" y="0"/>
                    <a:pt x="1496481" y="2525"/>
                    <a:pt x="1500976" y="7020"/>
                  </a:cubicBezTo>
                  <a:cubicBezTo>
                    <a:pt x="1505471" y="11516"/>
                    <a:pt x="1507997" y="17612"/>
                    <a:pt x="1507997" y="23969"/>
                  </a:cubicBezTo>
                  <a:lnTo>
                    <a:pt x="1507997" y="1600807"/>
                  </a:lnTo>
                  <a:cubicBezTo>
                    <a:pt x="1507997" y="1607164"/>
                    <a:pt x="1505471" y="1613261"/>
                    <a:pt x="1500976" y="1617756"/>
                  </a:cubicBezTo>
                  <a:cubicBezTo>
                    <a:pt x="1496481" y="1622251"/>
                    <a:pt x="1490385" y="1624777"/>
                    <a:pt x="1484028" y="1624777"/>
                  </a:cubicBezTo>
                  <a:lnTo>
                    <a:pt x="23969" y="1624777"/>
                  </a:lnTo>
                  <a:cubicBezTo>
                    <a:pt x="17612" y="1624777"/>
                    <a:pt x="11516" y="1622251"/>
                    <a:pt x="7020" y="1617756"/>
                  </a:cubicBezTo>
                  <a:cubicBezTo>
                    <a:pt x="2525" y="1613261"/>
                    <a:pt x="0" y="1607164"/>
                    <a:pt x="0" y="1600807"/>
                  </a:cubicBezTo>
                  <a:lnTo>
                    <a:pt x="0" y="23969"/>
                  </a:lnTo>
                  <a:cubicBezTo>
                    <a:pt x="0" y="17612"/>
                    <a:pt x="2525" y="11516"/>
                    <a:pt x="7020" y="7020"/>
                  </a:cubicBezTo>
                  <a:cubicBezTo>
                    <a:pt x="11516" y="2525"/>
                    <a:pt x="17612" y="0"/>
                    <a:pt x="2396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125B5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85725"/>
              <a:ext cx="1507997" cy="15390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244422" y="3358920"/>
            <a:ext cx="5356626" cy="771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8"/>
              </a:lnSpc>
            </a:pPr>
            <a:r>
              <a:rPr lang="en-US" sz="4998" spc="-409">
                <a:solidFill>
                  <a:srgbClr val="272665"/>
                </a:solidFill>
                <a:latin typeface="Agrandir Wide"/>
              </a:rPr>
              <a:t>Путешественники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11538" y="4418549"/>
            <a:ext cx="4222394" cy="3691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19"/>
              </a:lnSpc>
              <a:spcBef>
                <a:spcPct val="0"/>
              </a:spcBef>
            </a:pPr>
            <a:r>
              <a:rPr lang="en-US" sz="4228" spc="-71">
                <a:solidFill>
                  <a:srgbClr val="272665"/>
                </a:solidFill>
                <a:latin typeface="HK Grotesk"/>
              </a:rPr>
              <a:t>Любых возрастов, любого пола, а также с любым бюджетом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525340" y="2836265"/>
            <a:ext cx="5813880" cy="6264108"/>
            <a:chOff x="0" y="0"/>
            <a:chExt cx="1507997" cy="162477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07997" cy="1624777"/>
            </a:xfrm>
            <a:custGeom>
              <a:avLst/>
              <a:gdLst/>
              <a:ahLst/>
              <a:cxnLst/>
              <a:rect r="r" b="b" t="t" l="l"/>
              <a:pathLst>
                <a:path h="1624777" w="1507997">
                  <a:moveTo>
                    <a:pt x="23969" y="0"/>
                  </a:moveTo>
                  <a:lnTo>
                    <a:pt x="1484028" y="0"/>
                  </a:lnTo>
                  <a:cubicBezTo>
                    <a:pt x="1490385" y="0"/>
                    <a:pt x="1496481" y="2525"/>
                    <a:pt x="1500976" y="7020"/>
                  </a:cubicBezTo>
                  <a:cubicBezTo>
                    <a:pt x="1505471" y="11516"/>
                    <a:pt x="1507997" y="17612"/>
                    <a:pt x="1507997" y="23969"/>
                  </a:cubicBezTo>
                  <a:lnTo>
                    <a:pt x="1507997" y="1600807"/>
                  </a:lnTo>
                  <a:cubicBezTo>
                    <a:pt x="1507997" y="1607164"/>
                    <a:pt x="1505471" y="1613261"/>
                    <a:pt x="1500976" y="1617756"/>
                  </a:cubicBezTo>
                  <a:cubicBezTo>
                    <a:pt x="1496481" y="1622251"/>
                    <a:pt x="1490385" y="1624777"/>
                    <a:pt x="1484028" y="1624777"/>
                  </a:cubicBezTo>
                  <a:lnTo>
                    <a:pt x="23969" y="1624777"/>
                  </a:lnTo>
                  <a:cubicBezTo>
                    <a:pt x="17612" y="1624777"/>
                    <a:pt x="11516" y="1622251"/>
                    <a:pt x="7020" y="1617756"/>
                  </a:cubicBezTo>
                  <a:cubicBezTo>
                    <a:pt x="2525" y="1613261"/>
                    <a:pt x="0" y="1607164"/>
                    <a:pt x="0" y="1600807"/>
                  </a:cubicBezTo>
                  <a:lnTo>
                    <a:pt x="0" y="23969"/>
                  </a:lnTo>
                  <a:cubicBezTo>
                    <a:pt x="0" y="17612"/>
                    <a:pt x="2525" y="11516"/>
                    <a:pt x="7020" y="7020"/>
                  </a:cubicBezTo>
                  <a:cubicBezTo>
                    <a:pt x="11516" y="2525"/>
                    <a:pt x="17612" y="0"/>
                    <a:pt x="2396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125B5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85725"/>
              <a:ext cx="1507997" cy="15390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012879" y="4789150"/>
            <a:ext cx="4838802" cy="2950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21"/>
              </a:lnSpc>
              <a:spcBef>
                <a:spcPct val="0"/>
              </a:spcBef>
            </a:pPr>
            <a:r>
              <a:rPr lang="en-US" sz="4230" spc="-71">
                <a:solidFill>
                  <a:srgbClr val="272665"/>
                </a:solidFill>
                <a:latin typeface="HK Grotesk"/>
              </a:rPr>
              <a:t>Люди, совершающие командировки или деловые поездки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16180" y="3192233"/>
            <a:ext cx="5432199" cy="1238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8"/>
              </a:lnSpc>
            </a:pPr>
            <a:r>
              <a:rPr lang="en-US" sz="4998" spc="-409">
                <a:solidFill>
                  <a:srgbClr val="272665"/>
                </a:solidFill>
                <a:latin typeface="Public Sans"/>
              </a:rPr>
              <a:t>Бизнес-путешественники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091936" y="9444182"/>
            <a:ext cx="3167364" cy="48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125B50"/>
                </a:solidFill>
                <a:latin typeface="Agrandir Wide Thin"/>
              </a:rPr>
              <a:t>3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782241"/>
            <a:ext cx="9607137" cy="104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9"/>
              </a:lnSpc>
            </a:pPr>
            <a:r>
              <a:rPr lang="en-US" sz="5599">
                <a:solidFill>
                  <a:srgbClr val="125B50"/>
                </a:solidFill>
                <a:latin typeface="Agrandir Wide Medium"/>
              </a:rPr>
              <a:t>ПРЕДЛАГАЕМОЕ РЕШЕНИЕ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313861"/>
            <a:ext cx="16449568" cy="3981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99"/>
              </a:lnSpc>
            </a:pPr>
            <a:r>
              <a:rPr lang="en-US" sz="2999">
                <a:solidFill>
                  <a:srgbClr val="125B50"/>
                </a:solidFill>
                <a:latin typeface="Agrandir Wide Thin"/>
              </a:rPr>
              <a:t>Наше приложение Бочка предлагает решение выявленных проблем следующими способами: </a:t>
            </a:r>
          </a:p>
          <a:p>
            <a:pPr>
              <a:lnSpc>
                <a:spcPts val="4499"/>
              </a:lnSpc>
            </a:pPr>
          </a:p>
          <a:p>
            <a:pPr marL="647697" indent="-323848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125B50"/>
                </a:solidFill>
                <a:latin typeface="Agrandir Wide Thin"/>
              </a:rPr>
              <a:t>Снижение комиссий</a:t>
            </a:r>
          </a:p>
          <a:p>
            <a:pPr marL="647697" indent="-323848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125B50"/>
                </a:solidFill>
                <a:latin typeface="Agrandir Wide Thin"/>
              </a:rPr>
              <a:t>Повышение прозрачности и безопасности</a:t>
            </a:r>
          </a:p>
          <a:p>
            <a:pPr marL="647697" indent="-323848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125B50"/>
                </a:solidFill>
                <a:latin typeface="Agrandir Wide Thin"/>
              </a:rPr>
              <a:t>Борьба с фальсификацией отзывов</a:t>
            </a:r>
          </a:p>
          <a:p>
            <a:pPr marL="647697" indent="-323848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125B50"/>
                </a:solidFill>
                <a:latin typeface="Agrandir Wide Thin"/>
              </a:rPr>
              <a:t>Создание удобного сервиса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3120284"/>
          </a:xfrm>
          <a:custGeom>
            <a:avLst/>
            <a:gdLst/>
            <a:ahLst/>
            <a:cxnLst/>
            <a:rect r="r" b="b" t="t" l="l"/>
            <a:pathLst>
              <a:path h="3120284" w="18288000">
                <a:moveTo>
                  <a:pt x="0" y="0"/>
                </a:moveTo>
                <a:lnTo>
                  <a:pt x="18288000" y="0"/>
                </a:lnTo>
                <a:lnTo>
                  <a:pt x="18288000" y="3120284"/>
                </a:lnTo>
                <a:lnTo>
                  <a:pt x="0" y="31202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5125" r="0" b="-225364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43969" y="3131934"/>
            <a:ext cx="3715331" cy="4031264"/>
            <a:chOff x="0" y="0"/>
            <a:chExt cx="4953774" cy="537501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511" r="0" b="511"/>
            <a:stretch>
              <a:fillRect/>
            </a:stretch>
          </p:blipFill>
          <p:spPr>
            <a:xfrm flipH="false" flipV="false">
              <a:off x="0" y="0"/>
              <a:ext cx="4953774" cy="5375019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784078" y="4133627"/>
            <a:ext cx="3503662" cy="3613041"/>
          </a:xfrm>
          <a:custGeom>
            <a:avLst/>
            <a:gdLst/>
            <a:ahLst/>
            <a:cxnLst/>
            <a:rect r="r" b="b" t="t" l="l"/>
            <a:pathLst>
              <a:path h="3613041" w="3503662">
                <a:moveTo>
                  <a:pt x="0" y="0"/>
                </a:moveTo>
                <a:lnTo>
                  <a:pt x="3503663" y="0"/>
                </a:lnTo>
                <a:lnTo>
                  <a:pt x="3503663" y="3613041"/>
                </a:lnTo>
                <a:lnTo>
                  <a:pt x="0" y="36130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144000" y="4382808"/>
            <a:ext cx="3583522" cy="3114678"/>
          </a:xfrm>
          <a:custGeom>
            <a:avLst/>
            <a:gdLst/>
            <a:ahLst/>
            <a:cxnLst/>
            <a:rect r="r" b="b" t="t" l="l"/>
            <a:pathLst>
              <a:path h="3114678" w="3583522">
                <a:moveTo>
                  <a:pt x="0" y="0"/>
                </a:moveTo>
                <a:lnTo>
                  <a:pt x="3583522" y="0"/>
                </a:lnTo>
                <a:lnTo>
                  <a:pt x="3583522" y="3114678"/>
                </a:lnTo>
                <a:lnTo>
                  <a:pt x="0" y="31146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983445" y="3476864"/>
            <a:ext cx="3341405" cy="3341405"/>
          </a:xfrm>
          <a:custGeom>
            <a:avLst/>
            <a:gdLst/>
            <a:ahLst/>
            <a:cxnLst/>
            <a:rect r="r" b="b" t="t" l="l"/>
            <a:pathLst>
              <a:path h="3341405" w="3341405">
                <a:moveTo>
                  <a:pt x="0" y="0"/>
                </a:moveTo>
                <a:lnTo>
                  <a:pt x="3341405" y="0"/>
                </a:lnTo>
                <a:lnTo>
                  <a:pt x="3341405" y="3341405"/>
                </a:lnTo>
                <a:lnTo>
                  <a:pt x="0" y="3341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430176" y="1000125"/>
            <a:ext cx="10672303" cy="1330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04"/>
              </a:lnSpc>
              <a:spcBef>
                <a:spcPct val="0"/>
              </a:spcBef>
            </a:pPr>
            <a:r>
              <a:rPr lang="en-US" sz="8528">
                <a:solidFill>
                  <a:srgbClr val="125B50"/>
                </a:solidFill>
                <a:latin typeface="Now Bold"/>
              </a:rPr>
              <a:t>ТЕХНОЛОГИИ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156322" y="-160719"/>
            <a:ext cx="4102978" cy="2245448"/>
          </a:xfrm>
          <a:custGeom>
            <a:avLst/>
            <a:gdLst/>
            <a:ahLst/>
            <a:cxnLst/>
            <a:rect r="r" b="b" t="t" l="l"/>
            <a:pathLst>
              <a:path h="2245448" w="410297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56322" y="2434622"/>
            <a:ext cx="4102978" cy="3133183"/>
          </a:xfrm>
          <a:custGeom>
            <a:avLst/>
            <a:gdLst/>
            <a:ahLst/>
            <a:cxnLst/>
            <a:rect r="r" b="b" t="t" l="l"/>
            <a:pathLst>
              <a:path h="3133183" w="4102978">
                <a:moveTo>
                  <a:pt x="0" y="0"/>
                </a:moveTo>
                <a:lnTo>
                  <a:pt x="4102978" y="0"/>
                </a:lnTo>
                <a:lnTo>
                  <a:pt x="4102978" y="3133183"/>
                </a:lnTo>
                <a:lnTo>
                  <a:pt x="0" y="31331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230355" y="1705630"/>
            <a:ext cx="3059805" cy="3059805"/>
            <a:chOff x="0" y="0"/>
            <a:chExt cx="13716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6858000" y="0"/>
                  </a:moveTo>
                  <a:cubicBezTo>
                    <a:pt x="3070431" y="0"/>
                    <a:pt x="0" y="3070431"/>
                    <a:pt x="0" y="6858000"/>
                  </a:cubicBezTo>
                  <a:cubicBezTo>
                    <a:pt x="0" y="10645569"/>
                    <a:pt x="3070431" y="13716000"/>
                    <a:pt x="6858000" y="13716000"/>
                  </a:cubicBezTo>
                  <a:cubicBezTo>
                    <a:pt x="10645569" y="13716000"/>
                    <a:pt x="13716000" y="10645569"/>
                    <a:pt x="13716000" y="6858000"/>
                  </a:cubicBezTo>
                  <a:cubicBezTo>
                    <a:pt x="13716000" y="3070431"/>
                    <a:pt x="10645569" y="0"/>
                    <a:pt x="68580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2230355" y="5497954"/>
            <a:ext cx="3059805" cy="3059805"/>
            <a:chOff x="0" y="0"/>
            <a:chExt cx="13716000" cy="13716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6858000" y="0"/>
                  </a:moveTo>
                  <a:cubicBezTo>
                    <a:pt x="3070431" y="0"/>
                    <a:pt x="0" y="3070431"/>
                    <a:pt x="0" y="6858000"/>
                  </a:cubicBezTo>
                  <a:cubicBezTo>
                    <a:pt x="0" y="10645569"/>
                    <a:pt x="3070431" y="13716000"/>
                    <a:pt x="6858000" y="13716000"/>
                  </a:cubicBezTo>
                  <a:cubicBezTo>
                    <a:pt x="10645569" y="13716000"/>
                    <a:pt x="13716000" y="10645569"/>
                    <a:pt x="13716000" y="6858000"/>
                  </a:cubicBezTo>
                  <a:cubicBezTo>
                    <a:pt x="13716000" y="3070431"/>
                    <a:pt x="10645569" y="0"/>
                    <a:pt x="6858000" y="0"/>
                  </a:cubicBez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1759210" y="7143750"/>
            <a:ext cx="5500090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250"/>
              </a:lnSpc>
            </a:pPr>
            <a:r>
              <a:rPr lang="en-US" sz="7500">
                <a:solidFill>
                  <a:srgbClr val="125B50"/>
                </a:solidFill>
                <a:latin typeface="DM Sans Bold"/>
              </a:rPr>
              <a:t>ОБЗОР </a:t>
            </a:r>
          </a:p>
          <a:p>
            <a:pPr algn="r">
              <a:lnSpc>
                <a:spcPts val="8250"/>
              </a:lnSpc>
            </a:pPr>
            <a:r>
              <a:rPr lang="en-US" sz="7500">
                <a:solidFill>
                  <a:srgbClr val="125B50"/>
                </a:solidFill>
                <a:latin typeface="DM Sans Bold"/>
              </a:rPr>
              <a:t>АНАЛОГОВ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05839" y="2490989"/>
            <a:ext cx="5953371" cy="501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125B50"/>
                </a:solidFill>
                <a:latin typeface="DM Sans Bold"/>
              </a:rPr>
              <a:t>Booking.com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05839" y="6283313"/>
            <a:ext cx="5953371" cy="501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125B50"/>
                </a:solidFill>
                <a:latin typeface="DM Sans Bold"/>
              </a:rPr>
              <a:t>Airbnb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05839" y="3021220"/>
            <a:ext cx="5953371" cy="195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737373"/>
                </a:solidFill>
                <a:latin typeface="HK Grotesk"/>
              </a:rPr>
              <a:t>Один из самых популярных и широко используемых сервисов для бронирования отелей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805839" y="6813544"/>
            <a:ext cx="5953371" cy="2444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737373"/>
                </a:solidFill>
                <a:latin typeface="DM Sans"/>
              </a:rPr>
              <a:t>Это может быть полезно для тех, кто ищет уникальные и аутентичные варианты размещения.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598C7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2754062"/>
            <a:ext cx="15605080" cy="4960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88876" indent="-494438" lvl="1">
              <a:lnSpc>
                <a:spcPts val="6412"/>
              </a:lnSpc>
              <a:buFont typeface="Arial"/>
              <a:buChar char="•"/>
            </a:pPr>
            <a:r>
              <a:rPr lang="en-US" sz="4580">
                <a:solidFill>
                  <a:srgbClr val="125B50"/>
                </a:solidFill>
                <a:latin typeface="Agrandir Wide"/>
              </a:rPr>
              <a:t>Высокий уровень обслуживания</a:t>
            </a:r>
          </a:p>
          <a:p>
            <a:pPr marL="988876" indent="-494438" lvl="1">
              <a:lnSpc>
                <a:spcPts val="6412"/>
              </a:lnSpc>
              <a:buFont typeface="Arial"/>
              <a:buChar char="•"/>
            </a:pPr>
            <a:r>
              <a:rPr lang="en-US" sz="4580">
                <a:solidFill>
                  <a:srgbClr val="125B50"/>
                </a:solidFill>
                <a:latin typeface="Agrandir Wide"/>
              </a:rPr>
              <a:t>Удобный поиск и бронирование</a:t>
            </a:r>
          </a:p>
          <a:p>
            <a:pPr marL="988876" indent="-494438" lvl="1">
              <a:lnSpc>
                <a:spcPts val="6412"/>
              </a:lnSpc>
              <a:buFont typeface="Arial"/>
              <a:buChar char="•"/>
            </a:pPr>
            <a:r>
              <a:rPr lang="en-US" sz="4580">
                <a:solidFill>
                  <a:srgbClr val="125B50"/>
                </a:solidFill>
                <a:latin typeface="Agrandir Wide"/>
              </a:rPr>
              <a:t>Гибкие условия отмены</a:t>
            </a:r>
          </a:p>
          <a:p>
            <a:pPr marL="988876" indent="-494438" lvl="1">
              <a:lnSpc>
                <a:spcPts val="6412"/>
              </a:lnSpc>
              <a:buFont typeface="Arial"/>
              <a:buChar char="•"/>
            </a:pPr>
            <a:r>
              <a:rPr lang="en-US" sz="4580">
                <a:solidFill>
                  <a:srgbClr val="125B50"/>
                </a:solidFill>
                <a:latin typeface="Agrandir Wide"/>
              </a:rPr>
              <a:t>Самостоятельная настройка параметров отеля</a:t>
            </a:r>
          </a:p>
          <a:p>
            <a:pPr>
              <a:lnSpc>
                <a:spcPts val="6412"/>
              </a:lnSpc>
            </a:pPr>
          </a:p>
          <a:p>
            <a:pPr>
              <a:lnSpc>
                <a:spcPts val="6412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17029" y="-86360"/>
            <a:ext cx="14853941" cy="1972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2F605C"/>
                </a:solidFill>
                <a:latin typeface="Agrandir Wide Bold"/>
              </a:rPr>
              <a:t>КОНКУРЕНТОЕ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2F605C"/>
                </a:solidFill>
                <a:latin typeface="Agrandir Wide Bold"/>
              </a:rPr>
              <a:t>ПРЕИМУЩЕСТВО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99400" y="0"/>
            <a:ext cx="11488600" cy="10287000"/>
          </a:xfrm>
          <a:custGeom>
            <a:avLst/>
            <a:gdLst/>
            <a:ahLst/>
            <a:cxnLst/>
            <a:rect r="r" b="b" t="t" l="l"/>
            <a:pathLst>
              <a:path h="10287000" w="11488600">
                <a:moveTo>
                  <a:pt x="0" y="0"/>
                </a:moveTo>
                <a:lnTo>
                  <a:pt x="11488600" y="0"/>
                </a:lnTo>
                <a:lnTo>
                  <a:pt x="114886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75940" y="3474410"/>
            <a:ext cx="5833761" cy="2640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125B50"/>
                </a:solidFill>
                <a:latin typeface="Agrandir Wide Medium"/>
              </a:rPr>
              <a:t>СЦЕНАРИЙ ИСПОЛЬЗОВАНИЯ ПРИЛОЖЕНИЯ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DAF_aH9L2aw</dc:identifier>
  <dcterms:modified xsi:type="dcterms:W3CDTF">2011-08-01T06:04:30Z</dcterms:modified>
  <cp:revision>1</cp:revision>
  <dc:title>Green Gradient Monotone Minimalist Presentation Template</dc:title>
</cp:coreProperties>
</file>

<file path=docProps/thumbnail.jpeg>
</file>